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handoutMasterIdLst>
    <p:handoutMasterId r:id="rId7"/>
  </p:handoutMasterIdLst>
  <p:sldIdLst>
    <p:sldId id="268" r:id="rId3"/>
    <p:sldId id="289" r:id="rId4"/>
    <p:sldId id="292" r:id="rId5"/>
    <p:sldId id="29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Plíva" initials="Z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2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869D89-5C1A-4985-B189-E8BB3CCF4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1CA52-7A5A-4D44-8116-19D6A3A664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13B2-2836-41C9-9713-0252F06A347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8FC1A-92D8-4F50-9772-5D13BE21A6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8E47CE-B19C-4BD7-A037-0C65DFD51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FE6F-96C4-43A6-AE92-7F04147AD8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7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11111922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EF800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11111922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2150BD-84A5-4B7F-B646-287059511A96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96995AC0-F4D2-4121-9547-8584A67E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81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769D32-13B4-426F-8444-6F27CC20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AB7587-C7DC-4EE3-BEF2-964B6879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AD0675-3113-43D0-8B50-85AFF486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A8C03-280B-47E8-A945-B9E7BB3D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C0B70-CE1A-44B0-9894-E5AB34DF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143E09-3686-4043-9D92-B6A0A08C5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AF8EDB-4DD8-4900-AEB8-B8515CEE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1F8D4F-F819-4718-B497-2B9874D7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E6B357-88CE-45C2-9D17-1CD339D5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3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26056-1480-4173-A783-57EB1C5A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B70ED1-68E7-43D6-A0FC-3C13BC1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920744-DEDC-4AB1-9A48-6045C5B6F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6645DD-4494-49D8-9290-F0A9BC68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C5BE8F-E273-4569-A386-A56C118A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58254B-E09E-4A83-B468-29D02549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819BA-B582-47CA-9A77-A59A3BC9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44A976-97A9-4353-8CB6-3BC2F4292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9A9F28-6E47-48FB-8DB8-B4CCD461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0F778-4199-4F92-9A38-91B2D93B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B8350-FE95-4D5C-8B00-8F749058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4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6C9C8D-0632-4178-B492-6A4745F38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AC48DF-6EE2-425C-8134-4A2E9D8E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755F1-28B6-4638-B894-562567EF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2B14B2-C3A4-4FC0-9D70-19BDDB61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1DFD3-FD14-422B-A069-CE3DE36E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02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DD2AD-FBBF-4429-9CCC-97FC4BA5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1DE3F-B6BC-4575-813F-ACDCA943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0A3F0-6DAD-4ECA-9486-84B23D1E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14F37-6FD6-413D-88EA-94E51122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85248-C6B8-4F6C-B54E-51BBA6C4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55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83D57-1032-49E4-9887-F16458B0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ACDE5-928D-4BB9-93ED-953FD5D1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30D48-BF62-4730-82DA-D5696A3C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EA371E-43F0-43E1-96CB-D6527EB7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276F8E-F721-4C37-A9CA-1C096838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9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83719-A558-4648-A216-F42649F0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AFDB3-044D-443B-A982-86CBD444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4561D1-5FEA-4E39-BC3F-81F6A2E5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FA739-E1D0-49CE-A997-40783D9B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9F6A4D-E37F-4A9C-B53B-77712504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2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C80C0-8C0C-4539-94AC-5F6A1514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CD7421-9541-439F-8254-F5042AB7A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E5364C-8B3D-4AA8-AAFB-60E86E09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0F03C-7E81-49E7-8A93-638566C0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81C35D-7C8C-4E9C-96FD-0379DE69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D99D00-C381-45AC-AEA1-D0FE2D7C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EAE70-0E93-4470-A923-5D8DFB62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CF84C8-17F4-4723-B143-36188C5B7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F619AE-ED48-44E5-AE51-9127DBFE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ACA617-BF8A-498B-8D30-62E5510E2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594BB9-6592-4D11-8279-5E4249DBB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B55B94-8206-4769-9565-34D05795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163C19-BFD6-4E23-A833-C9A295EE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CA2837-2D6F-426A-AB9A-157A5133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3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5256000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5256000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7B70670-AB81-4019-9D54-31113DFB5A4F}"/>
              </a:ext>
            </a:extLst>
          </p:cNvPr>
          <p:cNvSpPr/>
          <p:nvPr userDrawn="1"/>
        </p:nvSpPr>
        <p:spPr>
          <a:xfrm>
            <a:off x="6108000" y="0"/>
            <a:ext cx="608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C616F2-7D30-4B6D-A49B-DE15DCF12697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DA1F4275-2870-4893-9744-343BEAAB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60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2225D-D3B9-4F92-98F5-9EEF81B0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6047D9-302A-4E36-AC74-51D22120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B2CD19-3C00-4849-BAF7-000BBCDC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03BE5A-3089-4C7B-A2CD-F77775BF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26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ADC11F-EE51-4A4C-923B-8BD936E3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08C512-533F-4497-AC9A-A22D444D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60BB7-58C5-4829-B7A1-18F967D3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72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E0DA5-3BF2-49E3-A254-A324C076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9B7B51-B543-4569-B763-9ACD763F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BEBB50-B7BB-40E2-B4D6-2C9709DB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5A467F-A28F-4711-9628-5D592536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B12FEA-466E-4F86-BF56-22EF01A6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AEED09-D52F-4EFB-82BC-0382E5FF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74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93508-057C-478A-98EB-E7C17669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516292-013C-4D37-BD05-4702F2D5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553620-FC03-4351-BA78-E7B307637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66F8D-29BD-4052-880B-3CD0216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A69A01-1258-417C-AAAF-90AED41D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679013-01DF-4D4D-8D06-B0753AA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425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CF581-B213-432E-9603-4453E5E4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EBF9E4-5E76-4E20-B83A-6333F2C1C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895D5-AD49-46DA-88CC-CBDEB623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C9764-A704-42B8-911D-1D5E6B63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040D03-FB36-4F1A-A8E0-B34E8027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6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E488D3-276D-4263-AAF0-4391B3D4E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C1D63B-0BB8-4600-A805-D204CDFBA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2A401-3DB0-438A-A42E-178C7B35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F311B5-1D0F-49E8-8490-3E788102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37EE2-BC95-4B4B-A772-6ED4D95F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30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D3E89E0-09AF-4276-BF7F-C2187B2D49BD}"/>
              </a:ext>
            </a:extLst>
          </p:cNvPr>
          <p:cNvSpPr/>
          <p:nvPr userDrawn="1"/>
        </p:nvSpPr>
        <p:spPr>
          <a:xfrm>
            <a:off x="540000" y="6007734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B5D94-75C9-4112-8D05-4FE117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835595"/>
            <a:ext cx="5256000" cy="4778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10DDA-1F87-4890-ACB4-3F222268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2459037"/>
            <a:ext cx="5256000" cy="316452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994BD-50EB-4966-9FDD-41127E3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628" y="6003263"/>
            <a:ext cx="6187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5FBEEF-E39F-4E05-8EE9-0B0046BB782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B7B12C-5CF6-4CE8-AA26-DFC89F6D6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1589"/>
            <a:ext cx="2700000" cy="48149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7B70670-AB81-4019-9D54-31113DFB5A4F}"/>
              </a:ext>
            </a:extLst>
          </p:cNvPr>
          <p:cNvSpPr/>
          <p:nvPr userDrawn="1"/>
        </p:nvSpPr>
        <p:spPr>
          <a:xfrm>
            <a:off x="6108000" y="501589"/>
            <a:ext cx="5544000" cy="5854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25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7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F8FF189-3BD9-4913-9772-BCBAED5186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60147-898D-45C3-9AF9-A6FE60E7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7768E-D8C8-4732-B8AA-B978C3A2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ABA59-2952-43E5-949F-906180EC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A5A4DC-F3DE-41F8-9C0B-64E2315A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62762F-BBE7-48B4-B52E-AD084B80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D5627-83E9-4539-B3BC-18FB6C48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48B35B-62C6-47BB-9073-DE9E2AB8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3016F-9D32-49E4-AA05-444B7267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9B161B-F9F4-4F9B-97EE-B20DE699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10376E-21F9-45A2-962B-E55F900D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544C-98E3-4C7A-867D-4EA10E22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BD1A27-B116-4FE5-97B3-0277568CD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642729-90FA-4D38-8F68-573EAD04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E668DF-67D9-43C7-A6AC-5F017980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03D2AA-0F29-45B8-AC67-D1F9F778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66B64B-D754-41B1-B01B-573D6FAC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39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DCD5-F920-443F-A022-E34EC9B4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FBEE99-92E6-46B9-ACBE-D7B8201A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49C6F0F-B649-48C9-A077-3732E011A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EB2096-DCAF-40BA-A123-0C653F766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194676-FA58-423C-9163-231A7FA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8FF901-E20A-4B97-ACD5-B7E1FCAB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18E6DA-E7BA-45B2-A636-9B4E43B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FFA76C-1EDF-46F0-A496-C8C87D69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51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D8A8-343F-4882-A3B2-2279599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4DBC5B-E3CE-471D-8BEC-1714E108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0DB9AA-C970-488E-B9E0-5CD56C9A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726E56-6687-451D-B9AE-AA7A748B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3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511688-310B-4720-86F2-825D1C08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C235D-BFB1-4DAD-9668-1AA36D2D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E2EE7D-EB69-4481-9C34-9630295DD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76FC-0D42-48F8-82C0-ED4B2AAD5B5B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3BE12-2900-4064-8024-38DB1F651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88479-74DF-46B0-AE45-DA081F99D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BEEF-E39F-4E05-8EE9-0B0046BB7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BACF5A-668C-4E14-AB94-A7C04AC1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A0F4FE-365E-47EF-935E-3CD8A0C4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FCC4B-6A8A-470A-8D57-2FF6DDD4D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9003-45B5-415A-8997-81BBE4E1A064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308D8-D35E-4D48-9464-2D56A183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38827-57CB-4F28-9ADA-52B9DBF47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A515-9359-4659-974F-C929D20DD4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4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.tul.cz/avi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518" y="1158262"/>
            <a:ext cx="9990267" cy="477837"/>
          </a:xfrm>
        </p:spPr>
        <p:txBody>
          <a:bodyPr/>
          <a:lstStyle/>
          <a:p>
            <a:r>
              <a:rPr lang="cs-CZ" cap="all" dirty="0"/>
              <a:t>studijní program AVI - návaznosti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557518" y="1899119"/>
            <a:ext cx="8064500" cy="1584325"/>
            <a:chOff x="340" y="1162"/>
            <a:chExt cx="5080" cy="998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701" y="1208"/>
              <a:ext cx="3719" cy="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cs-CZ" altLang="cs-CZ" sz="1050" b="1" dirty="0">
                <a:latin typeface="Calibri" pitchFamily="34" charset="0"/>
              </a:endParaRPr>
            </a:p>
            <a:p>
              <a:pPr algn="ctr"/>
              <a:r>
                <a:rPr lang="cs-CZ" altLang="cs-CZ" sz="2400" b="1" dirty="0">
                  <a:latin typeface="Calibri" pitchFamily="34" charset="0"/>
                </a:rPr>
                <a:t>Aplikované vědy v inženýrství</a:t>
              </a:r>
            </a:p>
            <a:p>
              <a:pPr algn="ctr"/>
              <a:r>
                <a:rPr lang="cs-CZ" altLang="cs-CZ" sz="2400" dirty="0">
                  <a:latin typeface="Calibri" pitchFamily="34" charset="0"/>
                </a:rPr>
                <a:t>doc. </a:t>
              </a:r>
              <a:r>
                <a:rPr lang="en-US" altLang="cs-CZ" sz="2400" dirty="0">
                  <a:latin typeface="Calibri" pitchFamily="34" charset="0"/>
                </a:rPr>
                <a:t>Mgr. Jan </a:t>
              </a:r>
              <a:r>
                <a:rPr lang="en-US" altLang="cs-CZ" sz="2400" dirty="0" err="1">
                  <a:latin typeface="Calibri" pitchFamily="34" charset="0"/>
                </a:rPr>
                <a:t>Stebel</a:t>
              </a:r>
              <a:r>
                <a:rPr lang="en-US" altLang="cs-CZ" sz="2400" dirty="0">
                  <a:latin typeface="Calibri" pitchFamily="34" charset="0"/>
                </a:rPr>
                <a:t>, Ph.D.</a:t>
              </a:r>
              <a:endParaRPr lang="cs-CZ" altLang="cs-CZ" sz="2400" dirty="0">
                <a:latin typeface="Calibri" pitchFamily="34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 rot="5400000">
              <a:off x="362" y="1140"/>
              <a:ext cx="998" cy="1042"/>
            </a:xfrm>
            <a:prstGeom prst="chevron">
              <a:avLst>
                <a:gd name="adj" fmla="val 25000"/>
              </a:avLst>
            </a:prstGeom>
            <a:solidFill>
              <a:srgbClr val="E778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cs-CZ" altLang="cs-CZ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21" y="1434"/>
              <a:ext cx="65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Bc.</a:t>
              </a:r>
            </a:p>
            <a:p>
              <a:pPr algn="ctr"/>
              <a:r>
                <a:rPr lang="cs-CZ" altLang="cs-CZ" sz="2400">
                  <a:solidFill>
                    <a:schemeClr val="bg1"/>
                  </a:solidFill>
                </a:rPr>
                <a:t>3 roky</a:t>
              </a:r>
            </a:p>
          </p:txBody>
        </p:sp>
      </p:grp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1557518" y="3412007"/>
            <a:ext cx="8064500" cy="1584325"/>
            <a:chOff x="340" y="1162"/>
            <a:chExt cx="5080" cy="998"/>
          </a:xfrm>
        </p:grpSpPr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701" y="1208"/>
              <a:ext cx="3719" cy="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cs-CZ" altLang="cs-CZ" sz="1100" b="1" dirty="0">
                <a:latin typeface="Calibri" pitchFamily="34" charset="0"/>
              </a:endParaRPr>
            </a:p>
            <a:p>
              <a:pPr algn="ctr"/>
              <a:r>
                <a:rPr lang="cs-CZ" altLang="cs-CZ" sz="2400" b="1" dirty="0">
                  <a:latin typeface="Calibri" pitchFamily="34" charset="0"/>
                </a:rPr>
                <a:t>Aplikované vědy v inženýrství</a:t>
              </a:r>
            </a:p>
            <a:p>
              <a:pPr algn="ctr"/>
              <a:r>
                <a:rPr lang="cs-CZ" altLang="cs-CZ" sz="2400" dirty="0">
                  <a:latin typeface="Calibri" pitchFamily="34" charset="0"/>
                </a:rPr>
                <a:t>doc. Ing. Petr </a:t>
              </a:r>
              <a:r>
                <a:rPr lang="cs-CZ" altLang="cs-CZ" sz="2400" dirty="0" err="1">
                  <a:latin typeface="Calibri" pitchFamily="34" charset="0"/>
                </a:rPr>
                <a:t>Šidlof</a:t>
              </a:r>
              <a:r>
                <a:rPr lang="cs-CZ" altLang="cs-CZ" sz="2400" dirty="0">
                  <a:latin typeface="Calibri" pitchFamily="34" charset="0"/>
                </a:rPr>
                <a:t>, </a:t>
              </a:r>
              <a:r>
                <a:rPr lang="cs-CZ" altLang="cs-CZ" sz="2400" dirty="0" err="1">
                  <a:latin typeface="Calibri" pitchFamily="34" charset="0"/>
                </a:rPr>
                <a:t>Ph</a:t>
              </a:r>
              <a:r>
                <a:rPr lang="cs-CZ" altLang="cs-CZ" sz="2400" dirty="0">
                  <a:latin typeface="Calibri" pitchFamily="34" charset="0"/>
                </a:rPr>
                <a:t>. D.</a:t>
              </a:r>
              <a:endParaRPr lang="cs-CZ" altLang="cs-CZ" dirty="0">
                <a:latin typeface="Calibri" pitchFamily="34" charset="0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 rot="5400000">
              <a:off x="362" y="1140"/>
              <a:ext cx="998" cy="1042"/>
            </a:xfrm>
            <a:prstGeom prst="chevron">
              <a:avLst>
                <a:gd name="adj" fmla="val 25000"/>
              </a:avLst>
            </a:prstGeom>
            <a:solidFill>
              <a:srgbClr val="E778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cs-CZ" altLang="cs-CZ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521" y="1434"/>
              <a:ext cx="65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  <a:latin typeface="Calibri" pitchFamily="34" charset="0"/>
                </a:rPr>
                <a:t>Ing.</a:t>
              </a:r>
            </a:p>
            <a:p>
              <a:pPr algn="ctr"/>
              <a:r>
                <a:rPr lang="cs-CZ" altLang="cs-CZ" sz="2400">
                  <a:solidFill>
                    <a:schemeClr val="bg1"/>
                  </a:solidFill>
                  <a:latin typeface="Calibri" pitchFamily="34" charset="0"/>
                </a:rPr>
                <a:t>2 roky</a:t>
              </a:r>
            </a:p>
          </p:txBody>
        </p: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1557518" y="4923307"/>
            <a:ext cx="8064500" cy="1584325"/>
            <a:chOff x="340" y="1162"/>
            <a:chExt cx="5080" cy="998"/>
          </a:xfrm>
        </p:grpSpPr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701" y="1208"/>
              <a:ext cx="3719" cy="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cs-CZ" altLang="cs-CZ" sz="1100" b="1" dirty="0">
                <a:latin typeface="Calibri" pitchFamily="34" charset="0"/>
              </a:endParaRPr>
            </a:p>
            <a:p>
              <a:pPr algn="ctr"/>
              <a:r>
                <a:rPr lang="cs-CZ" altLang="cs-CZ" sz="2400" b="1" dirty="0">
                  <a:latin typeface="Calibri" pitchFamily="34" charset="0"/>
                </a:rPr>
                <a:t>Aplikované vědy v inženýrství</a:t>
              </a:r>
            </a:p>
            <a:p>
              <a:pPr algn="ctr"/>
              <a:r>
                <a:rPr lang="cs-CZ" altLang="cs-CZ" sz="2400" dirty="0">
                  <a:latin typeface="Calibri" pitchFamily="34" charset="0"/>
                </a:rPr>
                <a:t>doc. Ing. Petr </a:t>
              </a:r>
              <a:r>
                <a:rPr lang="cs-CZ" altLang="cs-CZ" sz="2400" dirty="0" err="1">
                  <a:latin typeface="Calibri" pitchFamily="34" charset="0"/>
                </a:rPr>
                <a:t>Šidlof</a:t>
              </a:r>
              <a:r>
                <a:rPr lang="cs-CZ" altLang="cs-CZ" sz="2400" dirty="0">
                  <a:latin typeface="Calibri" pitchFamily="34" charset="0"/>
                </a:rPr>
                <a:t>, </a:t>
              </a:r>
              <a:r>
                <a:rPr lang="cs-CZ" altLang="cs-CZ" sz="2400" dirty="0" err="1">
                  <a:latin typeface="Calibri" pitchFamily="34" charset="0"/>
                </a:rPr>
                <a:t>Ph</a:t>
              </a:r>
              <a:r>
                <a:rPr lang="cs-CZ" altLang="cs-CZ" sz="2400" dirty="0">
                  <a:latin typeface="Calibri" pitchFamily="34" charset="0"/>
                </a:rPr>
                <a:t>. D.</a:t>
              </a: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 rot="5400000">
              <a:off x="362" y="1140"/>
              <a:ext cx="998" cy="1042"/>
            </a:xfrm>
            <a:prstGeom prst="chevron">
              <a:avLst>
                <a:gd name="adj" fmla="val 25000"/>
              </a:avLst>
            </a:prstGeom>
            <a:solidFill>
              <a:srgbClr val="E778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cs-CZ" altLang="cs-CZ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521" y="1434"/>
              <a:ext cx="65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  <a:latin typeface="Calibri" pitchFamily="34" charset="0"/>
                </a:rPr>
                <a:t>Ph.D.</a:t>
              </a:r>
            </a:p>
            <a:p>
              <a:pPr algn="ctr"/>
              <a:r>
                <a:rPr lang="cs-CZ" altLang="cs-CZ" sz="2400">
                  <a:solidFill>
                    <a:schemeClr val="bg1"/>
                  </a:solidFill>
                  <a:latin typeface="Calibri" pitchFamily="34" charset="0"/>
                </a:rPr>
                <a:t>4 roky</a:t>
              </a:r>
            </a:p>
          </p:txBody>
        </p:sp>
      </p:grpSp>
      <p:pic>
        <p:nvPicPr>
          <p:cNvPr id="15" name="Obrázek 14" descr="tul_FM_zkratky_stylizace_loga_A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301" y="445777"/>
            <a:ext cx="146048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ul_FM_zkratky_stylizace_loga_A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301" y="445777"/>
            <a:ext cx="1460484" cy="540000"/>
          </a:xfrm>
          <a:prstGeom prst="rect">
            <a:avLst/>
          </a:prstGeom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380205" y="1797063"/>
            <a:ext cx="4589360" cy="1675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700" b="1" dirty="0"/>
              <a:t>Pro zájemce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700" dirty="0"/>
              <a:t>techniku a oblasti, kde se překrývá s přírodními vědami</a:t>
            </a:r>
            <a:endParaRPr lang="en-US" alt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700" dirty="0"/>
              <a:t>optiku, lasery, počítačové simulace, aplikace </a:t>
            </a:r>
            <a:r>
              <a:rPr lang="cs-CZ" altLang="cs-CZ" sz="1700" dirty="0" err="1"/>
              <a:t>high-tech</a:t>
            </a:r>
            <a:r>
              <a:rPr lang="cs-CZ" altLang="cs-CZ" sz="1700" dirty="0"/>
              <a:t> materiálů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0204" y="3718365"/>
            <a:ext cx="29129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b="1" dirty="0"/>
              <a:t>Struktura předmětů studia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 txBox="1">
            <a:spLocks/>
          </p:cNvSpPr>
          <p:nvPr/>
        </p:nvSpPr>
        <p:spPr>
          <a:xfrm>
            <a:off x="380204" y="1098093"/>
            <a:ext cx="11111922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F800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 STUDIJNÍM PROGRAMU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36165" y="4756906"/>
            <a:ext cx="5996191" cy="1678956"/>
            <a:chOff x="5784705" y="1171448"/>
            <a:chExt cx="6383111" cy="1631796"/>
          </a:xfrm>
        </p:grpSpPr>
        <p:sp>
          <p:nvSpPr>
            <p:cNvPr id="16" name="Rectangle 2"/>
            <p:cNvSpPr txBox="1">
              <a:spLocks/>
            </p:cNvSpPr>
            <p:nvPr/>
          </p:nvSpPr>
          <p:spPr bwMode="auto">
            <a:xfrm>
              <a:off x="5784705" y="1171448"/>
              <a:ext cx="4259180" cy="64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Speciality AVI</a:t>
              </a:r>
            </a:p>
          </p:txBody>
        </p:sp>
        <p:sp>
          <p:nvSpPr>
            <p:cNvPr id="17" name="Rectangle 3"/>
            <p:cNvSpPr txBox="1">
              <a:spLocks/>
            </p:cNvSpPr>
            <p:nvPr/>
          </p:nvSpPr>
          <p:spPr bwMode="auto">
            <a:xfrm>
              <a:off x="6023629" y="1697593"/>
              <a:ext cx="6144187" cy="110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342900" lvl="0" indent="-342900" eaLnBrk="1" hangingPunct="1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cs-CZ" altLang="cs-CZ" sz="1600" kern="0" dirty="0"/>
                <a:t>realizováno ve spolupráci s průmyslovými a výzkumnými partnery</a:t>
              </a:r>
            </a:p>
            <a:p>
              <a:pPr marL="342900" lvl="0" indent="-342900" eaLnBrk="1" hangingPunct="1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cs-CZ" altLang="cs-CZ" sz="1600" kern="0" dirty="0"/>
                <a:t>menší počet motivovaných studentů z gymnázií, průmyslovek i jiných středních škol</a:t>
              </a:r>
            </a:p>
            <a:p>
              <a:pPr marL="342900" lvl="0" indent="-342900" eaLnBrk="1" hangingPunct="1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cs-CZ" altLang="cs-CZ" sz="1600" b="1" kern="0" dirty="0"/>
                <a:t>semestrální stáž</a:t>
              </a:r>
              <a:endParaRPr lang="en-US" altLang="cs-CZ" sz="1600" b="1" kern="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936164" y="1797063"/>
            <a:ext cx="5996191" cy="2192578"/>
            <a:chOff x="5784706" y="3664596"/>
            <a:chExt cx="6496652" cy="2192578"/>
          </a:xfrm>
        </p:grpSpPr>
        <p:sp>
          <p:nvSpPr>
            <p:cNvPr id="19" name="Rectangle 2"/>
            <p:cNvSpPr txBox="1">
              <a:spLocks/>
            </p:cNvSpPr>
            <p:nvPr/>
          </p:nvSpPr>
          <p:spPr bwMode="auto">
            <a:xfrm>
              <a:off x="5784706" y="3664596"/>
              <a:ext cx="6044437" cy="513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Uplatnění absolventa</a:t>
              </a:r>
            </a:p>
          </p:txBody>
        </p:sp>
        <p:sp>
          <p:nvSpPr>
            <p:cNvPr id="20" name="Rectangle 3"/>
            <p:cNvSpPr txBox="1">
              <a:spLocks/>
            </p:cNvSpPr>
            <p:nvPr/>
          </p:nvSpPr>
          <p:spPr bwMode="auto">
            <a:xfrm>
              <a:off x="6120806" y="4178218"/>
              <a:ext cx="6160552" cy="167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285750" indent="-285750" ea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cs-CZ" sz="1600" kern="0" dirty="0"/>
                <a:t>výzkumná a vývojová oddělení ve firmách a korporacích</a:t>
              </a:r>
              <a:endParaRPr lang="en-US" altLang="cs-CZ" sz="1600" kern="0" dirty="0"/>
            </a:p>
            <a:p>
              <a:pPr marL="742950" lvl="1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cs-CZ" altLang="cs-CZ" sz="1600" kern="0" dirty="0"/>
                <a:t>automobilový a elektrotechnický průmysl, strojírenství</a:t>
              </a:r>
              <a:endParaRPr lang="en-US" altLang="cs-CZ" sz="1600" kern="0" dirty="0"/>
            </a:p>
            <a:p>
              <a:pPr marL="742950" lvl="1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cs-CZ" altLang="cs-CZ" sz="1600" kern="0" dirty="0"/>
                <a:t>optika, lasery a povrchové vrstvy</a:t>
              </a:r>
              <a:endParaRPr lang="en-US" altLang="cs-CZ" sz="1600" kern="0" dirty="0"/>
            </a:p>
            <a:p>
              <a:pPr marL="742950" lvl="1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  <a:defRPr/>
              </a:pPr>
              <a:r>
                <a:rPr lang="cs-CZ" altLang="cs-CZ" sz="1600" kern="0" dirty="0"/>
                <a:t>materiálový výzkum</a:t>
              </a:r>
            </a:p>
            <a:p>
              <a:pPr marL="285750" lvl="0" indent="-285750" ea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cs-CZ" altLang="cs-CZ" sz="1600" kern="0" dirty="0"/>
                <a:t>výzkumná centra a instituce</a:t>
              </a:r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4" y="4072308"/>
            <a:ext cx="5058767" cy="25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ul_FM_zkratky_stylizace_loga_A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301" y="445777"/>
            <a:ext cx="1460484" cy="540000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 txBox="1">
            <a:spLocks/>
          </p:cNvSpPr>
          <p:nvPr/>
        </p:nvSpPr>
        <p:spPr>
          <a:xfrm>
            <a:off x="574999" y="1096714"/>
            <a:ext cx="11111922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F800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SEMESTRÁLNÍ STÁŽ</a:t>
            </a:r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243535" y="1733520"/>
            <a:ext cx="8254289" cy="17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defRPr/>
            </a:pP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4-6měsíční výzkumná stáž realizovaná ve</a:t>
            </a:r>
            <a:br>
              <a:rPr lang="cs-CZ" altLang="cs-CZ" sz="1700" kern="0" dirty="0">
                <a:solidFill>
                  <a:srgbClr val="000000"/>
                </a:solidFill>
                <a:latin typeface="+mj-lt"/>
              </a:rPr>
            </a:br>
            <a:endParaRPr lang="cs-CZ" altLang="cs-CZ" sz="1700" kern="0" dirty="0">
              <a:solidFill>
                <a:srgbClr val="000000"/>
              </a:solidFill>
              <a:latin typeface="+mj-lt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altLang="cs-CZ" sz="1700" b="1" kern="0" dirty="0">
                <a:solidFill>
                  <a:srgbClr val="000000"/>
                </a:solidFill>
                <a:latin typeface="+mj-lt"/>
              </a:rPr>
              <a:t>firmách a korporacích</a:t>
            </a:r>
            <a:r>
              <a:rPr lang="en-US" altLang="cs-CZ" sz="1700" b="1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cs-CZ" sz="1700" kern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Škoda a.s., </a:t>
            </a:r>
            <a:r>
              <a:rPr lang="cs-CZ" altLang="cs-CZ" sz="1700" kern="0" dirty="0">
                <a:solidFill>
                  <a:srgbClr val="000000"/>
                </a:solidFill>
              </a:rPr>
              <a:t>VÚTS, </a:t>
            </a:r>
            <a:r>
              <a:rPr lang="cs-CZ" altLang="cs-CZ" sz="1700" kern="0" dirty="0" err="1">
                <a:solidFill>
                  <a:srgbClr val="000000"/>
                </a:solidFill>
              </a:rPr>
              <a:t>Crytur</a:t>
            </a:r>
            <a:r>
              <a:rPr lang="cs-CZ" altLang="cs-CZ" sz="1700" kern="0" dirty="0">
                <a:solidFill>
                  <a:srgbClr val="000000"/>
                </a:solidFill>
              </a:rPr>
              <a:t>, </a:t>
            </a:r>
            <a:r>
              <a:rPr lang="en-US" altLang="cs-CZ" sz="1700" kern="0" dirty="0">
                <a:solidFill>
                  <a:srgbClr val="000000"/>
                </a:solidFill>
              </a:rPr>
              <a:t>DHI,</a:t>
            </a:r>
            <a:r>
              <a:rPr lang="cs-CZ" altLang="cs-CZ" sz="1700" kern="0" dirty="0">
                <a:solidFill>
                  <a:srgbClr val="000000"/>
                </a:solidFill>
              </a:rPr>
              <a:t> </a:t>
            </a:r>
            <a:r>
              <a:rPr lang="en-US" altLang="cs-CZ" sz="1700" kern="0" dirty="0">
                <a:solidFill>
                  <a:srgbClr val="000000"/>
                </a:solidFill>
              </a:rPr>
              <a:t>SQS</a:t>
            </a:r>
            <a:r>
              <a:rPr lang="cs-CZ" altLang="cs-CZ" sz="1700" kern="0" dirty="0">
                <a:solidFill>
                  <a:srgbClr val="000000"/>
                </a:solidFill>
              </a:rPr>
              <a:t>)</a:t>
            </a:r>
            <a:endParaRPr lang="cs-CZ" altLang="cs-CZ" sz="1700" kern="0" dirty="0">
              <a:solidFill>
                <a:srgbClr val="000000"/>
              </a:solidFill>
              <a:latin typeface="+mj-lt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altLang="cs-CZ" sz="1700" b="1" kern="0" dirty="0">
                <a:solidFill>
                  <a:srgbClr val="000000"/>
                </a:solidFill>
                <a:latin typeface="+mj-lt"/>
              </a:rPr>
              <a:t>výzkumných nebo vývojových centrech</a:t>
            </a:r>
            <a:r>
              <a:rPr lang="en-US" altLang="cs-CZ" sz="1700" b="1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cs-CZ" sz="1700" kern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cs-CZ" altLang="cs-CZ" sz="1700" kern="0" dirty="0" err="1">
                <a:solidFill>
                  <a:srgbClr val="000000"/>
                </a:solidFill>
              </a:rPr>
              <a:t>Toptec</a:t>
            </a:r>
            <a:r>
              <a:rPr lang="cs-CZ" altLang="cs-CZ" sz="1700" kern="0" dirty="0">
                <a:solidFill>
                  <a:srgbClr val="000000"/>
                </a:solidFill>
              </a:rPr>
              <a:t> </a:t>
            </a:r>
            <a:r>
              <a:rPr lang="en-US" altLang="cs-CZ" sz="1700" kern="0" dirty="0">
                <a:solidFill>
                  <a:srgbClr val="000000"/>
                </a:solidFill>
              </a:rPr>
              <a:t>– </a:t>
            </a:r>
            <a:r>
              <a:rPr lang="cs-CZ" altLang="cs-CZ" sz="1700" kern="0" dirty="0">
                <a:solidFill>
                  <a:srgbClr val="000000"/>
                </a:solidFill>
              </a:rPr>
              <a:t>Ú</a:t>
            </a:r>
            <a:r>
              <a:rPr lang="en-US" altLang="cs-CZ" sz="1700" kern="0" dirty="0" err="1">
                <a:solidFill>
                  <a:srgbClr val="000000"/>
                </a:solidFill>
              </a:rPr>
              <a:t>stav</a:t>
            </a:r>
            <a:r>
              <a:rPr lang="en-US" altLang="cs-CZ" sz="1700" kern="0" dirty="0">
                <a:solidFill>
                  <a:srgbClr val="000000"/>
                </a:solidFill>
              </a:rPr>
              <a:t> </a:t>
            </a:r>
            <a:r>
              <a:rPr lang="en-US" altLang="cs-CZ" sz="1700" kern="0" dirty="0" err="1">
                <a:solidFill>
                  <a:srgbClr val="000000"/>
                </a:solidFill>
              </a:rPr>
              <a:t>fyziky</a:t>
            </a:r>
            <a:r>
              <a:rPr lang="en-US" altLang="cs-CZ" sz="1700" kern="0" dirty="0">
                <a:solidFill>
                  <a:srgbClr val="000000"/>
                </a:solidFill>
              </a:rPr>
              <a:t> </a:t>
            </a:r>
            <a:r>
              <a:rPr lang="en-US" altLang="cs-CZ" sz="1700" kern="0" dirty="0" err="1">
                <a:solidFill>
                  <a:srgbClr val="000000"/>
                </a:solidFill>
              </a:rPr>
              <a:t>plazmatu</a:t>
            </a:r>
            <a:r>
              <a:rPr lang="en-US" altLang="cs-CZ" sz="1700" kern="0" dirty="0">
                <a:solidFill>
                  <a:srgbClr val="000000"/>
                </a:solidFill>
              </a:rPr>
              <a:t> </a:t>
            </a:r>
            <a:r>
              <a:rPr lang="cs-CZ" altLang="cs-CZ" sz="1700" kern="0" dirty="0">
                <a:solidFill>
                  <a:srgbClr val="000000"/>
                </a:solidFill>
              </a:rPr>
              <a:t>AV ČR</a:t>
            </a:r>
            <a:r>
              <a:rPr lang="en-US" altLang="cs-CZ" sz="1700" kern="0" dirty="0">
                <a:solidFill>
                  <a:srgbClr val="000000"/>
                </a:solidFill>
              </a:rPr>
              <a:t>, </a:t>
            </a:r>
            <a:r>
              <a:rPr lang="cs-CZ" altLang="cs-CZ" sz="1700" kern="0" dirty="0">
                <a:solidFill>
                  <a:srgbClr val="000000"/>
                </a:solidFill>
              </a:rPr>
              <a:t>Ústav termomechaniky AV ČR, </a:t>
            </a:r>
            <a:r>
              <a:rPr lang="en-US" altLang="cs-CZ" sz="1700" kern="0" dirty="0">
                <a:solidFill>
                  <a:srgbClr val="000000"/>
                </a:solidFill>
              </a:rPr>
              <a:t>Hi-Lase </a:t>
            </a:r>
            <a:r>
              <a:rPr lang="cs-CZ" altLang="cs-CZ" sz="1700" kern="0" dirty="0">
                <a:solidFill>
                  <a:srgbClr val="000000"/>
                </a:solidFill>
              </a:rPr>
              <a:t>Fyzikální ústav </a:t>
            </a:r>
            <a:r>
              <a:rPr lang="en-US" altLang="cs-CZ" sz="1700" kern="0" dirty="0">
                <a:solidFill>
                  <a:srgbClr val="000000"/>
                </a:solidFill>
              </a:rPr>
              <a:t>AV </a:t>
            </a:r>
            <a:r>
              <a:rPr lang="cs-CZ" altLang="cs-CZ" sz="1700" kern="0" dirty="0">
                <a:solidFill>
                  <a:srgbClr val="000000"/>
                </a:solidFill>
              </a:rPr>
              <a:t>ČR</a:t>
            </a:r>
            <a:r>
              <a:rPr lang="en-US" altLang="cs-CZ" sz="1700" kern="0" dirty="0">
                <a:solidFill>
                  <a:srgbClr val="000000"/>
                </a:solidFill>
              </a:rPr>
              <a:t>)</a:t>
            </a:r>
            <a:endParaRPr lang="cs-CZ" altLang="cs-CZ" sz="1700" kern="0" dirty="0">
              <a:solidFill>
                <a:srgbClr val="000000"/>
              </a:solidFill>
              <a:latin typeface="+mj-lt"/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altLang="cs-CZ" sz="1700" b="1" kern="0" dirty="0">
                <a:solidFill>
                  <a:srgbClr val="000000"/>
                </a:solidFill>
                <a:latin typeface="+mj-lt"/>
              </a:rPr>
              <a:t>zahraničních VŠ a výzkumných pracovištích 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(CERN Ženeva, NTNU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Trondheim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Politechnico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 di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Torino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, University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 Bergen, Stuttgart Institute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Applied</a:t>
            </a:r>
            <a:r>
              <a:rPr lang="cs-CZ" altLang="cs-CZ" sz="17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sz="1700" kern="0" dirty="0" err="1">
                <a:solidFill>
                  <a:srgbClr val="000000"/>
                </a:solidFill>
                <a:latin typeface="+mj-lt"/>
              </a:rPr>
              <a:t>Optics</a:t>
            </a:r>
            <a:r>
              <a:rPr lang="en-US" altLang="cs-CZ" sz="1700" kern="0" dirty="0">
                <a:solidFill>
                  <a:srgbClr val="000000"/>
                </a:solidFill>
                <a:latin typeface="+mj-lt"/>
              </a:rPr>
              <a:t>)</a:t>
            </a:r>
            <a:endParaRPr lang="cs-CZ" altLang="cs-CZ" sz="1700" kern="0" dirty="0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altLang="cs-CZ" sz="1700" dirty="0">
              <a:latin typeface="+mj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30" y="1335631"/>
            <a:ext cx="3418463" cy="2564640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234" y="243134"/>
            <a:ext cx="2504224" cy="19158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7D7A77-2777-452C-AA2E-9F0298B9A13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3" y="4177230"/>
            <a:ext cx="4420553" cy="25551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CC8CF5-1D5C-4C8E-8D56-8A86A0B7534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4" y="4177230"/>
            <a:ext cx="1725474" cy="255511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D35D5F8-26A9-486E-AD52-397DCCA20F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r="1863"/>
          <a:stretch/>
        </p:blipFill>
        <p:spPr bwMode="auto">
          <a:xfrm>
            <a:off x="8160936" y="4187601"/>
            <a:ext cx="3852729" cy="2544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4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ul_FM_zkratky_stylizace_loga_A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301" y="445777"/>
            <a:ext cx="1460484" cy="540000"/>
          </a:xfrm>
          <a:prstGeom prst="rect">
            <a:avLst/>
          </a:prstGeom>
        </p:spPr>
      </p:pic>
      <p:sp>
        <p:nvSpPr>
          <p:cNvPr id="11" name="Zástupný symbol pro obsah 9"/>
          <p:cNvSpPr txBox="1">
            <a:spLocks/>
          </p:cNvSpPr>
          <p:nvPr/>
        </p:nvSpPr>
        <p:spPr bwMode="auto">
          <a:xfrm>
            <a:off x="508888" y="1815169"/>
            <a:ext cx="5745608" cy="76339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A6A6A6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cs-CZ" altLang="cs-CZ" sz="2200" dirty="0">
                <a:latin typeface="+mn-lt"/>
                <a:cs typeface="Arial" pitchFamily="34" charset="0"/>
              </a:rPr>
              <a:t>Optické a laserové technologie a měření</a:t>
            </a:r>
          </a:p>
        </p:txBody>
      </p:sp>
      <p:sp>
        <p:nvSpPr>
          <p:cNvPr id="15" name="Zástupný symbol pro obsah 9"/>
          <p:cNvSpPr txBox="1">
            <a:spLocks/>
          </p:cNvSpPr>
          <p:nvPr/>
        </p:nvSpPr>
        <p:spPr bwMode="auto">
          <a:xfrm>
            <a:off x="6669024" y="1815169"/>
            <a:ext cx="5321701" cy="76339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A6A6A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cs-CZ" altLang="cs-CZ" sz="2200" dirty="0">
                <a:latin typeface="+mn-lt"/>
                <a:cs typeface="Arial" pitchFamily="34" charset="0"/>
              </a:rPr>
              <a:t>Materiály pro elektrotechniku</a:t>
            </a:r>
          </a:p>
        </p:txBody>
      </p:sp>
      <p:sp>
        <p:nvSpPr>
          <p:cNvPr id="17" name="Zástupný symbol pro obsah 9"/>
          <p:cNvSpPr txBox="1">
            <a:spLocks/>
          </p:cNvSpPr>
          <p:nvPr/>
        </p:nvSpPr>
        <p:spPr bwMode="auto">
          <a:xfrm>
            <a:off x="508888" y="2828518"/>
            <a:ext cx="5745608" cy="7633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FBFB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cs-CZ" altLang="cs-CZ" sz="2200" dirty="0">
                <a:latin typeface="+mn-lt"/>
                <a:cs typeface="Arial" pitchFamily="34" charset="0"/>
              </a:rPr>
              <a:t>Počítačové simulace ve fyzice a technice</a:t>
            </a:r>
          </a:p>
        </p:txBody>
      </p:sp>
      <p:sp>
        <p:nvSpPr>
          <p:cNvPr id="18" name="Zástupný symbol pro obsah 9"/>
          <p:cNvSpPr txBox="1">
            <a:spLocks/>
          </p:cNvSpPr>
          <p:nvPr/>
        </p:nvSpPr>
        <p:spPr>
          <a:xfrm>
            <a:off x="435864" y="4261862"/>
            <a:ext cx="3706874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</a:pPr>
            <a:r>
              <a:rPr lang="cs-CZ" sz="1800" b="1" dirty="0"/>
              <a:t>Další informace</a:t>
            </a:r>
          </a:p>
          <a:p>
            <a:pPr marL="273050" indent="0" fontAlgn="auto">
              <a:spcAft>
                <a:spcPts val="0"/>
              </a:spcAft>
            </a:pPr>
            <a:r>
              <a:rPr lang="cs-CZ" sz="1800" u="sng" dirty="0" err="1">
                <a:solidFill>
                  <a:srgbClr val="3333FF"/>
                </a:solidFill>
                <a:hlinkClick r:id="rId3"/>
              </a:rPr>
              <a:t>ht</a:t>
            </a:r>
            <a:r>
              <a:rPr lang="en-US" sz="1800" u="sng" dirty="0">
                <a:solidFill>
                  <a:srgbClr val="3333FF"/>
                </a:solidFill>
                <a:hlinkClick r:id="rId3"/>
              </a:rPr>
              <a:t>tp://www.fm.tul.cz/</a:t>
            </a:r>
            <a:r>
              <a:rPr lang="cs-CZ" sz="1800" u="sng" dirty="0" err="1">
                <a:solidFill>
                  <a:srgbClr val="3333FF"/>
                </a:solidFill>
                <a:hlinkClick r:id="rId3"/>
              </a:rPr>
              <a:t>avi</a:t>
            </a:r>
            <a:endParaRPr lang="cs-CZ" sz="1800" u="sng" dirty="0">
              <a:solidFill>
                <a:srgbClr val="3333FF"/>
              </a:solidFill>
              <a:hlinkClick r:id="rId3"/>
            </a:endParaRPr>
          </a:p>
          <a:p>
            <a:pPr marL="273050" indent="0" fontAlgn="auto">
              <a:spcAft>
                <a:spcPts val="0"/>
              </a:spcAft>
            </a:pPr>
            <a:r>
              <a:rPr lang="cs-CZ" sz="1800" dirty="0"/>
              <a:t>garant AVI: Petr Šidlof</a:t>
            </a:r>
            <a:endParaRPr lang="cs-CZ" sz="1800" dirty="0">
              <a:hlinkClick r:id="rId3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6722D7F1-CAE4-44D3-BB90-3309D913987A}"/>
              </a:ext>
            </a:extLst>
          </p:cNvPr>
          <p:cNvSpPr txBox="1">
            <a:spLocks/>
          </p:cNvSpPr>
          <p:nvPr/>
        </p:nvSpPr>
        <p:spPr>
          <a:xfrm>
            <a:off x="469508" y="1087379"/>
            <a:ext cx="11111922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F800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SPECIALIZACE</a:t>
            </a:r>
          </a:p>
        </p:txBody>
      </p:sp>
      <p:pic>
        <p:nvPicPr>
          <p:cNvPr id="1026" name="Picture 2" descr="Pavel Ps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25" y="4379856"/>
            <a:ext cx="1904999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i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2" y="4379855"/>
            <a:ext cx="2583653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8224" y="5559192"/>
            <a:ext cx="853440" cy="1061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09" y="5569661"/>
            <a:ext cx="1033328" cy="10511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355" y="4379855"/>
            <a:ext cx="3491740" cy="19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4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800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256</Words>
  <Application>Microsoft Office PowerPoint</Application>
  <PresentationFormat>Širokoúhlá obrazovka</PresentationFormat>
  <Paragraphs>43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Motiv Office</vt:lpstr>
      <vt:lpstr>Vlastní návrh</vt:lpstr>
      <vt:lpstr>studijní program AVI - návaznosti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info@op-graphic.cz</dc:creator>
  <cp:lastModifiedBy>sidlof</cp:lastModifiedBy>
  <cp:revision>66</cp:revision>
  <dcterms:created xsi:type="dcterms:W3CDTF">2018-11-08T12:32:04Z</dcterms:created>
  <dcterms:modified xsi:type="dcterms:W3CDTF">2021-10-20T12:52:42Z</dcterms:modified>
</cp:coreProperties>
</file>